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1"/>
  </p:notesMasterIdLst>
  <p:sldIdLst>
    <p:sldId id="270" r:id="rId2"/>
    <p:sldId id="269" r:id="rId3"/>
    <p:sldId id="268" r:id="rId4"/>
    <p:sldId id="256" r:id="rId5"/>
    <p:sldId id="257" r:id="rId6"/>
    <p:sldId id="258" r:id="rId7"/>
    <p:sldId id="259" r:id="rId8"/>
    <p:sldId id="265" r:id="rId9"/>
    <p:sldId id="272" r:id="rId10"/>
  </p:sldIdLst>
  <p:sldSz cx="12192000" cy="6858000"/>
  <p:notesSz cx="6858000" cy="12192000"/>
  <p:embeddedFontLst>
    <p:embeddedFont>
      <p:font typeface="Playfair Display" panose="00000500000000000000" pitchFamily="2" charset="0"/>
      <p:regular r:id="rId12"/>
      <p:bold r:id="rId13"/>
    </p:embeddedFont>
    <p:embeddedFont>
      <p:font typeface="Roboto" panose="02000000000000000000" pitchFamily="2" charset="0"/>
      <p:regular r:id="rId14"/>
      <p:bold r:id="rId15"/>
      <p: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3072" autoAdjust="0"/>
  </p:normalViewPr>
  <p:slideViewPr>
    <p:cSldViewPr snapToGrid="0" snapToObjects="1">
      <p:cViewPr varScale="1">
        <p:scale>
          <a:sx n="60" d="100"/>
          <a:sy n="60" d="100"/>
        </p:scale>
        <p:origin x="152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814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our dynamic scan methodology. The diagram is a simplified version of our compliance documentation. We start by testing the information provided by the development team (such as the URL and credentials). We then load that information to begin the preliminary scan using WebInspect and </a:t>
            </a:r>
            <a:r>
              <a:rPr lang="en-US" dirty="0" err="1"/>
              <a:t>BurpSuite</a:t>
            </a:r>
            <a:r>
              <a:rPr lang="en-US" dirty="0"/>
              <a:t> (the testing tools). Once the data is collected, the analysis phase begins using </a:t>
            </a:r>
            <a:r>
              <a:rPr lang="en-US" dirty="0" err="1"/>
              <a:t>BurpSuite</a:t>
            </a:r>
            <a:r>
              <a:rPr lang="en-US" dirty="0"/>
              <a:t> interceptor tools and custom scripts. The analysis is then uploaded to the </a:t>
            </a:r>
            <a:r>
              <a:rPr lang="en-US" dirty="0" err="1"/>
              <a:t>Sofware</a:t>
            </a:r>
            <a:r>
              <a:rPr lang="en-US" dirty="0"/>
              <a:t> Security Centre and included in the evaluation report. If a vulnerability's CVE score is less than 5 on the CVE scoring system, we evaluate whether compensating controls within the WAF are necessary and then send the information to the developers.</a:t>
            </a:r>
          </a:p>
          <a:p>
            <a:r>
              <a:rPr lang="en-US" dirty="0"/>
              <a:t>The "No" arrow is actioned if the developers request a rescan. Since it is not mandated that a dynamic scan rescan be completed within the application development cycle, it is handled on a case-by-case basis.</a:t>
            </a:r>
          </a:p>
          <a:p>
            <a:r>
              <a:rPr lang="en-US" dirty="0"/>
              <a:t>We have had some applications that requested a rescan, at which point we begin the process anew.</a:t>
            </a:r>
            <a:br>
              <a:rPr lang="en-US" dirty="0"/>
            </a:br>
            <a:br>
              <a:rPr lang="en-US" dirty="0"/>
            </a:br>
            <a:r>
              <a:rPr lang="en-US" dirty="0"/>
              <a:t>So to recap, we start with basic information from developers, use fancy tools to find issues, and then analyze the results. Serious problems are flagged and either fixed with extra protections (if needed) or shared with developers for action.</a:t>
            </a:r>
          </a:p>
          <a:p>
            <a:r>
              <a:rPr lang="en-US" dirty="0"/>
              <a:t>If developers ask for another scan, we’re flexible and can repeat the process. This step-by-step approach ensures that apps are as secure as possible before going live.</a:t>
            </a:r>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completed projects that we've worked on. The beige line represents the number of vulnerabilities detected after the initial WebInspect scan (the security scouting tool if you recall), and the teal line shows the number of true positives identified after our comprehensive analysis. You can see that, whereas before, developers had to handle this on their own without the assistance of security personnel, now they can focus their time on remediating only what truly needs to be addressed.</a:t>
            </a:r>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995E15-E7E2-34A8-731E-1BF29C58B250}"/>
              </a:ext>
            </a:extLst>
          </p:cNvPr>
          <p:cNvSpPr txBox="1"/>
          <p:nvPr userDrawn="1">
            <p:extLst>
              <p:ext uri="{1162E1C5-73C7-4A58-AE30-91384D911F3F}">
                <p184:classification xmlns:p184="http://schemas.microsoft.com/office/powerpoint/2018/4/main" val="hdr"/>
              </p:ext>
            </p:extLst>
          </p:nvPr>
        </p:nvSpPr>
        <p:spPr>
          <a:xfrm>
            <a:off x="10520363" y="63500"/>
            <a:ext cx="1636712"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NON CLASSIFIÉ - UNCLASSIFIED</a:t>
            </a:r>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6656311" y="476131"/>
            <a:ext cx="5056511" cy="5904024"/>
          </a:xfrm>
          <a:prstGeom prst="rect">
            <a:avLst/>
          </a:prstGeom>
          <a:solidFill>
            <a:srgbClr val="004F98"/>
          </a:solidFill>
        </p:spPr>
        <p:txBody>
          <a:bodyPr/>
          <a:lstStyle/>
          <a:p>
            <a:endParaRPr lang="en-US"/>
          </a:p>
        </p:txBody>
      </p:sp>
      <p:pic>
        <p:nvPicPr>
          <p:cNvPr id="3" name="Object 2" descr="application security testing"/>
          <p:cNvPicPr>
            <a:picLocks noChangeAspect="1"/>
          </p:cNvPicPr>
          <p:nvPr/>
        </p:nvPicPr>
        <p:blipFill>
          <a:blip r:embed="rId3"/>
          <a:srcRect l="27625" r="27625"/>
          <a:stretch/>
        </p:blipFill>
        <p:spPr>
          <a:xfrm>
            <a:off x="6656311" y="476131"/>
            <a:ext cx="5056511" cy="5904024"/>
          </a:xfrm>
          <a:prstGeom prst="rect">
            <a:avLst/>
          </a:prstGeom>
        </p:spPr>
      </p:pic>
      <p:sp>
        <p:nvSpPr>
          <p:cNvPr id="4" name="Object 3"/>
          <p:cNvSpPr/>
          <p:nvPr/>
        </p:nvSpPr>
        <p:spPr>
          <a:xfrm>
            <a:off x="691465" y="1470054"/>
            <a:ext cx="5273299" cy="2027885"/>
          </a:xfrm>
          <a:prstGeom prst="rect">
            <a:avLst/>
          </a:prstGeom>
          <a:noFill/>
        </p:spPr>
        <p:txBody>
          <a:bodyPr wrap="square" lIns="0" tIns="0" rIns="0" bIns="0" rtlCol="0" anchor="ctr"/>
          <a:lstStyle/>
          <a:p>
            <a:pPr algn="ctr">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Hands-On Application Security Testing: From Automation to Exploitation</a:t>
            </a:r>
            <a:endParaRPr lang="en-US" dirty="0"/>
          </a:p>
        </p:txBody>
      </p:sp>
      <p:sp>
        <p:nvSpPr>
          <p:cNvPr id="5" name="Object 4"/>
          <p:cNvSpPr/>
          <p:nvPr/>
        </p:nvSpPr>
        <p:spPr>
          <a:xfrm>
            <a:off x="295681" y="3588296"/>
            <a:ext cx="6064866" cy="1820389"/>
          </a:xfrm>
          <a:prstGeom prst="rect">
            <a:avLst/>
          </a:prstGeom>
          <a:noFill/>
        </p:spPr>
        <p:txBody>
          <a:bodyPr wrap="square" lIns="0" tIns="0" rIns="0" bIns="0" rtlCol="0" anchor="ctr"/>
          <a:lstStyle/>
          <a:p>
            <a:pPr algn="ctr">
              <a:lnSpc>
                <a:spcPts val="2390"/>
              </a:lnSpc>
              <a:spcBef>
                <a:spcPts val="698"/>
              </a:spcBef>
              <a:buNone/>
            </a:pPr>
            <a:r>
              <a:rPr lang="en-US" sz="1530" kern="0" spc="46" dirty="0">
                <a:solidFill>
                  <a:srgbClr val="181818">
                    <a:alpha val="80000"/>
                  </a:srgbClr>
                </a:solidFill>
                <a:latin typeface="Roboto" pitchFamily="34" charset="0"/>
                <a:ea typeface="Roboto" pitchFamily="34" charset="-122"/>
                <a:cs typeface="Roboto" pitchFamily="34" charset="-120"/>
              </a:rPr>
              <a:t>This slide explores the full spectrum of Dynamic Application Security Testing (DAST), blending automated WebInspect scanning, manual BurpSuite testing, and custom hands-on labs. Attendees will learn to leverage a diverse toolkit to identify and exploit real-world web vulnerabilities, from discovering weaknesses to crafting effective remediations.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427328"/>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Evolving Application Vulnerability Scanning</a:t>
            </a:r>
            <a:endParaRPr lang="en-US" dirty="0"/>
          </a:p>
        </p:txBody>
      </p:sp>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31" y="1862862"/>
            <a:ext cx="2961534" cy="1085579"/>
          </a:xfrm>
          <a:prstGeom prst="rect">
            <a:avLst/>
          </a:prstGeom>
        </p:spPr>
      </p:pic>
      <p:sp>
        <p:nvSpPr>
          <p:cNvPr id="5" name="Object 4"/>
          <p:cNvSpPr/>
          <p:nvPr/>
        </p:nvSpPr>
        <p:spPr>
          <a:xfrm>
            <a:off x="552312" y="1970100"/>
            <a:ext cx="2513971" cy="862663"/>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AUTOMATED VULNERABILITY SCANNING WITH WEBINSPECT</a:t>
            </a:r>
            <a:endParaRPr lang="en-US" dirty="0"/>
          </a:p>
        </p:txBody>
      </p:sp>
      <p:sp>
        <p:nvSpPr>
          <p:cNvPr id="6" name="Object 5"/>
          <p:cNvSpPr/>
          <p:nvPr/>
        </p:nvSpPr>
        <p:spPr>
          <a:xfrm>
            <a:off x="761810" y="3070071"/>
            <a:ext cx="2513971" cy="3286169"/>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I used WebInspect to automate the scanning of web applications for a wide range of vulnerabilities, including cross-site scripting (XSS), SQL injection, and unpatched software. By integrating automated scanning into our workflows, I was able to quickly identify and prioritize security issues across the application portfolio.</a:t>
            </a:r>
            <a:endParaRPr lang="en-US" dirty="0"/>
          </a:p>
        </p:txBody>
      </p:sp>
      <p:pic>
        <p:nvPicPr>
          <p:cNvPr id="7" name="Object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37690" y="1862862"/>
            <a:ext cx="2961534" cy="1085579"/>
          </a:xfrm>
          <a:prstGeom prst="rect">
            <a:avLst/>
          </a:prstGeom>
        </p:spPr>
      </p:pic>
      <p:sp>
        <p:nvSpPr>
          <p:cNvPr id="8" name="Object 7"/>
          <p:cNvSpPr/>
          <p:nvPr/>
        </p:nvSpPr>
        <p:spPr>
          <a:xfrm>
            <a:off x="3613834" y="1970100"/>
            <a:ext cx="2199725" cy="862663"/>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MANUAL PENETRATION TESTING WITH BURPSUITE</a:t>
            </a:r>
            <a:endParaRPr lang="en-US" dirty="0"/>
          </a:p>
        </p:txBody>
      </p:sp>
      <p:sp>
        <p:nvSpPr>
          <p:cNvPr id="9" name="Object 8"/>
          <p:cNvSpPr/>
          <p:nvPr/>
        </p:nvSpPr>
        <p:spPr>
          <a:xfrm>
            <a:off x="3523369" y="3070071"/>
            <a:ext cx="2513971" cy="2527823"/>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In addition to automation, I performed manual penetration testing with BurpSuite. I developed and applied custom testing techniques to uncover complex vulnerabilities, conduct deeper analysis, and validate the effectiveness of remediation strategies.</a:t>
            </a:r>
            <a:endParaRPr lang="en-US" dirty="0"/>
          </a:p>
        </p:txBody>
      </p:sp>
      <p:pic>
        <p:nvPicPr>
          <p:cNvPr id="10" name="Object 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99250" y="1862862"/>
            <a:ext cx="2961534" cy="1085579"/>
          </a:xfrm>
          <a:prstGeom prst="rect">
            <a:avLst/>
          </a:prstGeom>
        </p:spPr>
      </p:pic>
      <p:sp>
        <p:nvSpPr>
          <p:cNvPr id="11" name="Object 10"/>
          <p:cNvSpPr/>
          <p:nvPr/>
        </p:nvSpPr>
        <p:spPr>
          <a:xfrm>
            <a:off x="6375393" y="2079610"/>
            <a:ext cx="2199725" cy="646997"/>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COMPREHENSIVE REMEDIATION ADVISORIES</a:t>
            </a:r>
            <a:endParaRPr lang="en-US" dirty="0"/>
          </a:p>
        </p:txBody>
      </p:sp>
      <p:sp>
        <p:nvSpPr>
          <p:cNvPr id="12" name="Object 11"/>
          <p:cNvSpPr/>
          <p:nvPr/>
        </p:nvSpPr>
        <p:spPr>
          <a:xfrm>
            <a:off x="6284928" y="3070071"/>
            <a:ext cx="2513971" cy="2022258"/>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I also created remediation guidance for developers, providing detailed explanations of the root causes of vulnerabilities and recommending specific code changes or configuration updates.</a:t>
            </a:r>
            <a:endParaRPr lang="en-US" dirty="0"/>
          </a:p>
        </p:txBody>
      </p:sp>
      <p:pic>
        <p:nvPicPr>
          <p:cNvPr id="13" name="Object 12"/>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60810" y="1862862"/>
            <a:ext cx="2952012" cy="1085579"/>
          </a:xfrm>
          <a:prstGeom prst="rect">
            <a:avLst/>
          </a:prstGeom>
        </p:spPr>
      </p:pic>
      <p:sp>
        <p:nvSpPr>
          <p:cNvPr id="14" name="Object 13"/>
          <p:cNvSpPr/>
          <p:nvPr/>
        </p:nvSpPr>
        <p:spPr>
          <a:xfrm>
            <a:off x="9136953" y="1970100"/>
            <a:ext cx="2199725" cy="862663"/>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COMPENSATING CONTROLS WITH WEB APPLICATION FIREWALL (WAF)</a:t>
            </a:r>
            <a:endParaRPr lang="en-US" dirty="0"/>
          </a:p>
        </p:txBody>
      </p:sp>
      <p:sp>
        <p:nvSpPr>
          <p:cNvPr id="15" name="Object 14"/>
          <p:cNvSpPr/>
          <p:nvPr/>
        </p:nvSpPr>
        <p:spPr>
          <a:xfrm>
            <a:off x="9046488" y="3070071"/>
            <a:ext cx="2513971" cy="2780605"/>
          </a:xfrm>
          <a:prstGeom prst="rect">
            <a:avLst/>
          </a:prstGeom>
          <a:noFill/>
        </p:spPr>
        <p:txBody>
          <a:bodyPr wrap="square" lIns="0" tIns="0" rIns="0" bIns="0" rtlCol="0" anchor="t"/>
          <a:lstStyle/>
          <a:p>
            <a:pPr algn="l">
              <a:lnSpc>
                <a:spcPts val="1991"/>
              </a:lnSpc>
              <a:buNone/>
            </a:pPr>
            <a:r>
              <a:rPr lang="en-US" sz="1275" kern="0" spc="38" dirty="0">
                <a:solidFill>
                  <a:srgbClr val="181818">
                    <a:alpha val="80000"/>
                  </a:srgbClr>
                </a:solidFill>
                <a:latin typeface="Roboto" pitchFamily="34" charset="0"/>
                <a:ea typeface="Roboto" pitchFamily="34" charset="-122"/>
                <a:cs typeface="Roboto" pitchFamily="34" charset="-120"/>
              </a:rPr>
              <a:t>As a final layer of defense, I configured compensating controls within the Web Application Firewall (WAF). This helped detect and mitigate known vulnerabilities and attack patterns, ensuring applications remained protected while long-term fixes were being implemented.</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a96dd3b5-4025-47bd-8541-6e4af40a9d25.jpg"/>
          <p:cNvPicPr>
            <a:picLocks noChangeAspect="1"/>
          </p:cNvPicPr>
          <p:nvPr/>
        </p:nvPicPr>
        <p:blipFill>
          <a:blip r:embed="rId3"/>
          <a:srcRect/>
          <a:stretch/>
        </p:blipFill>
        <p:spPr>
          <a:xfrm>
            <a:off x="0" y="0"/>
            <a:ext cx="12192000"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476131" y="476131"/>
            <a:ext cx="4269942" cy="5904024"/>
          </a:xfrm>
          <a:prstGeom prst="rect">
            <a:avLst/>
          </a:prstGeom>
          <a:solidFill>
            <a:srgbClr val="004F98"/>
          </a:solidFill>
        </p:spPr>
        <p:txBody>
          <a:bodyPr/>
          <a:lstStyle/>
          <a:p>
            <a:endParaRPr lang="en-US"/>
          </a:p>
        </p:txBody>
      </p:sp>
      <p:pic>
        <p:nvPicPr>
          <p:cNvPr id="3" name="Object 2" descr="iIJrUoeRoCQ"/>
          <p:cNvPicPr>
            <a:picLocks noChangeAspect="1"/>
          </p:cNvPicPr>
          <p:nvPr/>
        </p:nvPicPr>
        <p:blipFill>
          <a:blip r:embed="rId3"/>
          <a:srcRect l="25892" r="25892"/>
          <a:stretch/>
        </p:blipFill>
        <p:spPr>
          <a:xfrm>
            <a:off x="476131" y="476131"/>
            <a:ext cx="4269942" cy="5904024"/>
          </a:xfrm>
          <a:prstGeom prst="rect">
            <a:avLst/>
          </a:prstGeom>
        </p:spPr>
      </p:pic>
      <p:sp>
        <p:nvSpPr>
          <p:cNvPr id="4" name="Object 3"/>
          <p:cNvSpPr/>
          <p:nvPr/>
        </p:nvSpPr>
        <p:spPr>
          <a:xfrm>
            <a:off x="5327727" y="2027127"/>
            <a:ext cx="6279571" cy="1520914"/>
          </a:xfrm>
          <a:prstGeom prst="rect">
            <a:avLst/>
          </a:prstGeom>
          <a:noFill/>
        </p:spPr>
        <p:txBody>
          <a:bodyPr wrap="square" lIns="0" tIns="0" rIns="0" bIns="0" rtlCol="0" anchor="ctr"/>
          <a:lstStyle/>
          <a:p>
            <a:pPr algn="ctr">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Application Vulnerability Labs: Dynamic Application Security Testing</a:t>
            </a:r>
            <a:endParaRPr lang="en-US" dirty="0"/>
          </a:p>
        </p:txBody>
      </p:sp>
      <p:sp>
        <p:nvSpPr>
          <p:cNvPr id="5" name="Object 4"/>
          <p:cNvSpPr/>
          <p:nvPr/>
        </p:nvSpPr>
        <p:spPr>
          <a:xfrm>
            <a:off x="5010802" y="3638398"/>
            <a:ext cx="6913421" cy="1213593"/>
          </a:xfrm>
          <a:prstGeom prst="rect">
            <a:avLst/>
          </a:prstGeom>
          <a:noFill/>
        </p:spPr>
        <p:txBody>
          <a:bodyPr wrap="square" lIns="0" tIns="0" rIns="0" bIns="0" rtlCol="0" anchor="ctr"/>
          <a:lstStyle/>
          <a:p>
            <a:pPr algn="ctr">
              <a:lnSpc>
                <a:spcPts val="2390"/>
              </a:lnSpc>
              <a:spcBef>
                <a:spcPts val="698"/>
              </a:spcBef>
              <a:buNone/>
            </a:pPr>
            <a:r>
              <a:rPr lang="en-US" sz="1530" kern="0" spc="46" dirty="0">
                <a:solidFill>
                  <a:srgbClr val="181818">
                    <a:alpha val="80000"/>
                  </a:srgbClr>
                </a:solidFill>
                <a:latin typeface="Roboto" pitchFamily="34" charset="0"/>
                <a:ea typeface="Roboto" pitchFamily="34" charset="-122"/>
                <a:cs typeface="Roboto" pitchFamily="34" charset="-120"/>
              </a:rPr>
              <a:t>Application Vulnerability Labs provides hands-on labs for exploring real-world web vulnerabilities. Dive into automated scanning, manual testing, and effective remediation strategies to enhance your cybersecurity skills.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304599"/>
          </a:xfrm>
          <a:prstGeom prst="rect">
            <a:avLst/>
          </a:prstGeom>
        </p:spPr>
      </p:pic>
      <p:sp>
        <p:nvSpPr>
          <p:cNvPr id="3" name="Object 2"/>
          <p:cNvSpPr/>
          <p:nvPr/>
        </p:nvSpPr>
        <p:spPr>
          <a:xfrm>
            <a:off x="476131" y="422566"/>
            <a:ext cx="12188952" cy="506971"/>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Weak TLS Cipher Acceptance (CipherCheckTestLab)</a:t>
            </a:r>
            <a:endParaRPr lang="en-US" dirty="0"/>
          </a:p>
        </p:txBody>
      </p:sp>
      <p:sp>
        <p:nvSpPr>
          <p:cNvPr id="4" name="Object 3"/>
          <p:cNvSpPr/>
          <p:nvPr/>
        </p:nvSpPr>
        <p:spPr>
          <a:xfrm>
            <a:off x="952262" y="1618656"/>
            <a:ext cx="5446938" cy="4725058"/>
          </a:xfrm>
          <a:prstGeom prst="rect">
            <a:avLst/>
          </a:prstGeom>
          <a:noFill/>
        </p:spPr>
        <p:txBody>
          <a:bodyPr wrap="square" lIns="0" tIns="0" rIns="0" bIns="0" rtlCol="0" anchor="t"/>
          <a:lstStyle/>
          <a:p>
            <a:pPr marL="242900" indent="-242900" algn="l">
              <a:lnSpc>
                <a:spcPts val="2167"/>
              </a:lnSpc>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WEAK TLS CIPHER ACCEPTANCE</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Vulnerability: Weak SSL/TLS ciphers accepted by server – allows downgrade of encryption. Server misconfiguration may permit using obsolete cipher suites (e.g., 40-bit or RC4), risking exposure of sensitive data.</a:t>
            </a:r>
          </a:p>
          <a:p>
            <a:pPr marL="242900" indent="-242900" algn="l">
              <a:lnSpc>
                <a:spcPts val="2167"/>
              </a:lnSpc>
              <a:spcBef>
                <a:spcPts val="2106"/>
              </a:spcBef>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POC TOOL: CUSTOM BASH SCRIPT USING CURL --CIPHERS OPTION</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Tests various cipher suites against the target. Automates checks across many ciphers (from strong to very weak) and logs which ones are accepted.</a:t>
            </a:r>
          </a:p>
          <a:p>
            <a:pPr marL="242900" indent="-242900" algn="l">
              <a:lnSpc>
                <a:spcPts val="2167"/>
              </a:lnSpc>
              <a:spcBef>
                <a:spcPts val="2106"/>
              </a:spcBef>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INJECTION FEATURES: SUPPORTS COOKIE AND URL INJECTION</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Tester can specify a session cookie to simulate an authenticated user, and target specific URLs (endpoints) on the site. Ensures even pages requiring login can be tested for weak cipher enforcement.</a:t>
            </a:r>
            <a:endParaRPr lang="en-US" dirty="0"/>
          </a:p>
        </p:txBody>
      </p:sp>
      <p:sp>
        <p:nvSpPr>
          <p:cNvPr id="5" name="Object 4"/>
          <p:cNvSpPr/>
          <p:nvPr/>
        </p:nvSpPr>
        <p:spPr>
          <a:xfrm>
            <a:off x="6284928" y="1618656"/>
            <a:ext cx="5446938" cy="2913056"/>
          </a:xfrm>
          <a:prstGeom prst="rect">
            <a:avLst/>
          </a:prstGeom>
          <a:noFill/>
        </p:spPr>
        <p:txBody>
          <a:bodyPr wrap="square" lIns="0" tIns="0" rIns="0" bIns="0" rtlCol="0" anchor="t"/>
          <a:lstStyle/>
          <a:p>
            <a:pPr marL="242900" indent="-242900" algn="l">
              <a:lnSpc>
                <a:spcPts val="2167"/>
              </a:lnSpc>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OUTCOME: IF THE SERVER NEGOTIATES ANY DEPRECATED CIPHER</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The script flags it. This confirms the server can be tricked into using a cipher that should be disallowed, potentially enabling attackers to decrypt or manipulate supposedly secure sessions.</a:t>
            </a:r>
          </a:p>
          <a:p>
            <a:pPr marL="242900" indent="-242900" algn="l">
              <a:lnSpc>
                <a:spcPts val="2167"/>
              </a:lnSpc>
              <a:spcBef>
                <a:spcPts val="2106"/>
              </a:spcBef>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REMEDIATION: DISABLE LEGACY CIPHERS ON THE SERVER SIDE</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Enforce minimum TLS version and strong cipher suites (follow industry recommendations to prevent downgrade attacks).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6971"/>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Clickjacking Framing Attack (clickjacking-lab)</a:t>
            </a:r>
            <a:endParaRPr lang="en-US" dirty="0"/>
          </a:p>
        </p:txBody>
      </p:sp>
      <p:sp>
        <p:nvSpPr>
          <p:cNvPr id="4" name="Object 3"/>
          <p:cNvSpPr/>
          <p:nvPr/>
        </p:nvSpPr>
        <p:spPr>
          <a:xfrm>
            <a:off x="952262" y="1618656"/>
            <a:ext cx="5446938" cy="4725058"/>
          </a:xfrm>
          <a:prstGeom prst="rect">
            <a:avLst/>
          </a:prstGeom>
          <a:noFill/>
        </p:spPr>
        <p:txBody>
          <a:bodyPr wrap="square" lIns="0" tIns="0" rIns="0" bIns="0" rtlCol="0" anchor="t"/>
          <a:lstStyle/>
          <a:p>
            <a:pPr marL="242900" indent="-242900" algn="l">
              <a:lnSpc>
                <a:spcPts val="2167"/>
              </a:lnSpc>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VULNERABILITY: CLICKJACKING (UI REDRESSING)</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The attack page frames the target website and tricks the user into clicking invisible or disguised elements. The user believes they are interacting with the visible page, but their clicks are actually performing actions on the hidden target frame.</a:t>
            </a:r>
          </a:p>
          <a:p>
            <a:pPr marL="242900" indent="-242900" algn="l">
              <a:lnSpc>
                <a:spcPts val="2167"/>
              </a:lnSpc>
              <a:spcBef>
                <a:spcPts val="2106"/>
              </a:spcBef>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LAB SETUP: MALICIOUS HTML PAGE WITH</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The iframe is styled (with CSS opacity or stacking) so that a critical action button on the target is positioned under a seemingly benign clickable element on the top page.</a:t>
            </a:r>
          </a:p>
          <a:p>
            <a:pPr marL="242900" indent="-242900" algn="l">
              <a:lnSpc>
                <a:spcPts val="2167"/>
              </a:lnSpc>
              <a:spcBef>
                <a:spcPts val="2106"/>
              </a:spcBef>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COOKIE INJECTION: PROGRAMMATICALLY SET SESSION COOKIE</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The attacker's page can set or instruct the victim to set a session cookie for the target site, so that the framed action (e.g., "Delete Account") will execute as if the user was logged in.</a:t>
            </a:r>
            <a:endParaRPr lang="en-US" dirty="0"/>
          </a:p>
        </p:txBody>
      </p:sp>
      <p:sp>
        <p:nvSpPr>
          <p:cNvPr id="5" name="Object 4"/>
          <p:cNvSpPr/>
          <p:nvPr/>
        </p:nvSpPr>
        <p:spPr>
          <a:xfrm>
            <a:off x="6284928" y="1618656"/>
            <a:ext cx="5446938" cy="3407312"/>
          </a:xfrm>
          <a:prstGeom prst="rect">
            <a:avLst/>
          </a:prstGeom>
          <a:noFill/>
        </p:spPr>
        <p:txBody>
          <a:bodyPr wrap="square" lIns="0" tIns="0" rIns="0" bIns="0" rtlCol="0" anchor="t"/>
          <a:lstStyle/>
          <a:p>
            <a:pPr marL="242900" indent="-242900" algn="l">
              <a:lnSpc>
                <a:spcPts val="2167"/>
              </a:lnSpc>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DEMONSTRATED IMPACT: UNAUTHORIZED ACTIONS ON USER ACCOUNT</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Without defenses like X-Frame-Options or frame-busting scripts, an attacker can force a user to perform unauthorized actions on their account, such as clicking a "Transfer Funds" button on the hidden bank site frame.</a:t>
            </a:r>
          </a:p>
          <a:p>
            <a:pPr marL="242900" indent="-242900" algn="l">
              <a:lnSpc>
                <a:spcPts val="2167"/>
              </a:lnSpc>
              <a:spcBef>
                <a:spcPts val="2106"/>
              </a:spcBef>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MITIGATIONS: DEVELOPERS SHOULD USE X-FRAME-OPTIONS, CSP</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Developers should send the X-Frame-Options: DENY or SAMEORIGIN header, use the newer Content-Security-Policy: frame-ancestors directive, and ensure critical UI actions have additional confirmation.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809298"/>
          </a:xfrm>
          <a:prstGeom prst="rect">
            <a:avLst/>
          </a:prstGeom>
        </p:spPr>
      </p:pic>
      <p:sp>
        <p:nvSpPr>
          <p:cNvPr id="3" name="Object 2"/>
          <p:cNvSpPr/>
          <p:nvPr/>
        </p:nvSpPr>
        <p:spPr>
          <a:xfrm>
            <a:off x="476131" y="422566"/>
            <a:ext cx="8856184" cy="1013942"/>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HTTP Request Smuggling (Conflicting CL/TE) – WebInspect Lab</a:t>
            </a:r>
            <a:endParaRPr lang="en-US" dirty="0"/>
          </a:p>
        </p:txBody>
      </p:sp>
      <p:sp>
        <p:nvSpPr>
          <p:cNvPr id="4" name="Object 3"/>
          <p:cNvSpPr/>
          <p:nvPr/>
        </p:nvSpPr>
        <p:spPr>
          <a:xfrm>
            <a:off x="952262" y="2112723"/>
            <a:ext cx="5446938" cy="4240270"/>
          </a:xfrm>
          <a:prstGeom prst="rect">
            <a:avLst/>
          </a:prstGeom>
          <a:noFill/>
        </p:spPr>
        <p:txBody>
          <a:bodyPr wrap="square" lIns="0" tIns="0" rIns="0" bIns="0" rtlCol="0" anchor="t"/>
          <a:lstStyle/>
          <a:p>
            <a:pPr marL="242900" indent="-242900" algn="l">
              <a:lnSpc>
                <a:spcPts val="2040"/>
              </a:lnSpc>
              <a:buSzPct val="100000"/>
              <a:buChar char="•"/>
            </a:pPr>
            <a:r>
              <a:rPr lang="en-US" sz="1512" b="1" kern="0" spc="152" dirty="0">
                <a:solidFill>
                  <a:srgbClr val="181818">
                    <a:alpha val="80000"/>
                  </a:srgbClr>
                </a:solidFill>
                <a:latin typeface="Roboto" pitchFamily="34" charset="0"/>
                <a:ea typeface="Roboto" pitchFamily="34" charset="-122"/>
                <a:cs typeface="Roboto" pitchFamily="34" charset="-120"/>
              </a:rPr>
              <a:t>VULNERABILITY: HTTP REQUEST SMUGGLING</a:t>
            </a:r>
          </a:p>
          <a:p>
            <a:pPr lvl="1" algn="l">
              <a:lnSpc>
                <a:spcPts val="1832"/>
              </a:lnSpc>
              <a:spcBef>
                <a:spcPts val="208"/>
              </a:spcBef>
              <a:buNone/>
            </a:pPr>
            <a:r>
              <a:rPr lang="en-US" sz="1173" kern="0" spc="35" dirty="0">
                <a:solidFill>
                  <a:srgbClr val="181818">
                    <a:alpha val="80000"/>
                  </a:srgbClr>
                </a:solidFill>
                <a:latin typeface="Roboto" pitchFamily="34" charset="0"/>
                <a:ea typeface="Roboto" pitchFamily="34" charset="-122"/>
                <a:cs typeface="Roboto" pitchFamily="34" charset="-120"/>
              </a:rPr>
              <a:t>Exploiting inconsistent parsing of request boundaries by front-end vs. back-end servers. Including both Content-Length and Transfer-Encoding: chunked headers creates ambiguity in how the request is processed.</a:t>
            </a:r>
          </a:p>
          <a:p>
            <a:pPr marL="242900" indent="-242900" algn="l">
              <a:lnSpc>
                <a:spcPts val="2040"/>
              </a:lnSpc>
              <a:spcBef>
                <a:spcPts val="1982"/>
              </a:spcBef>
              <a:buSzPct val="100000"/>
              <a:buChar char="•"/>
            </a:pPr>
            <a:r>
              <a:rPr lang="en-US" sz="1512" b="1" kern="0" spc="152" dirty="0">
                <a:solidFill>
                  <a:srgbClr val="181818">
                    <a:alpha val="80000"/>
                  </a:srgbClr>
                </a:solidFill>
                <a:latin typeface="Roboto" pitchFamily="34" charset="0"/>
                <a:ea typeface="Roboto" pitchFamily="34" charset="-122"/>
                <a:cs typeface="Roboto" pitchFamily="34" charset="-120"/>
              </a:rPr>
              <a:t>TECHNIQUE: CRAFTED HTTP MESSAGE WITH DECEPTIVE BODY</a:t>
            </a:r>
          </a:p>
          <a:p>
            <a:pPr lvl="1" algn="l">
              <a:lnSpc>
                <a:spcPts val="1832"/>
              </a:lnSpc>
              <a:spcBef>
                <a:spcPts val="208"/>
              </a:spcBef>
              <a:buNone/>
            </a:pPr>
            <a:r>
              <a:rPr lang="en-US" sz="1173" kern="0" spc="35" dirty="0">
                <a:solidFill>
                  <a:srgbClr val="181818">
                    <a:alpha val="80000"/>
                  </a:srgbClr>
                </a:solidFill>
                <a:latin typeface="Roboto" pitchFamily="34" charset="0"/>
                <a:ea typeface="Roboto" pitchFamily="34" charset="-122"/>
                <a:cs typeface="Roboto" pitchFamily="34" charset="-120"/>
              </a:rPr>
              <a:t>The attack uses a crafted HTTP message with a deceptive body that actually contains a second, smuggled HTTP request.</a:t>
            </a:r>
          </a:p>
          <a:p>
            <a:pPr marL="242900" indent="-242900" algn="l">
              <a:lnSpc>
                <a:spcPts val="2040"/>
              </a:lnSpc>
              <a:spcBef>
                <a:spcPts val="1982"/>
              </a:spcBef>
              <a:buSzPct val="100000"/>
              <a:buChar char="•"/>
            </a:pPr>
            <a:r>
              <a:rPr lang="en-US" sz="1512" b="1" kern="0" spc="152" dirty="0">
                <a:solidFill>
                  <a:srgbClr val="181818">
                    <a:alpha val="80000"/>
                  </a:srgbClr>
                </a:solidFill>
                <a:latin typeface="Roboto" pitchFamily="34" charset="0"/>
                <a:ea typeface="Roboto" pitchFamily="34" charset="-122"/>
                <a:cs typeface="Roboto" pitchFamily="34" charset="-120"/>
              </a:rPr>
              <a:t>FRONT-END VS. BACK-END PROCESSING DISCREPANCY</a:t>
            </a:r>
          </a:p>
          <a:p>
            <a:pPr lvl="1" algn="l">
              <a:lnSpc>
                <a:spcPts val="1832"/>
              </a:lnSpc>
              <a:spcBef>
                <a:spcPts val="208"/>
              </a:spcBef>
              <a:buNone/>
            </a:pPr>
            <a:r>
              <a:rPr lang="en-US" sz="1173" kern="0" spc="35" dirty="0">
                <a:solidFill>
                  <a:srgbClr val="181818">
                    <a:alpha val="80000"/>
                  </a:srgbClr>
                </a:solidFill>
                <a:latin typeface="Roboto" pitchFamily="34" charset="0"/>
                <a:ea typeface="Roboto" pitchFamily="34" charset="-122"/>
                <a:cs typeface="Roboto" pitchFamily="34" charset="-120"/>
              </a:rPr>
              <a:t>The front-end (e.g., proxy, load balancer) uses one header to determine request length while the back-end uses the other, causing them to see different requests.</a:t>
            </a:r>
            <a:endParaRPr lang="en-US" dirty="0"/>
          </a:p>
        </p:txBody>
      </p:sp>
      <p:sp>
        <p:nvSpPr>
          <p:cNvPr id="5" name="Object 4"/>
          <p:cNvSpPr/>
          <p:nvPr/>
        </p:nvSpPr>
        <p:spPr>
          <a:xfrm>
            <a:off x="6284928" y="2112723"/>
            <a:ext cx="5446938" cy="3463582"/>
          </a:xfrm>
          <a:prstGeom prst="rect">
            <a:avLst/>
          </a:prstGeom>
          <a:noFill/>
        </p:spPr>
        <p:txBody>
          <a:bodyPr wrap="square" lIns="0" tIns="0" rIns="0" bIns="0" rtlCol="0" anchor="t"/>
          <a:lstStyle/>
          <a:p>
            <a:pPr marL="242900" indent="-242900" algn="l">
              <a:lnSpc>
                <a:spcPts val="2040"/>
              </a:lnSpc>
              <a:buSzPct val="100000"/>
              <a:buChar char="•"/>
            </a:pPr>
            <a:r>
              <a:rPr lang="en-US" sz="1512" b="1" kern="0" spc="152" dirty="0">
                <a:solidFill>
                  <a:srgbClr val="181818">
                    <a:alpha val="80000"/>
                  </a:srgbClr>
                </a:solidFill>
                <a:latin typeface="Roboto" pitchFamily="34" charset="0"/>
                <a:ea typeface="Roboto" pitchFamily="34" charset="-122"/>
                <a:cs typeface="Roboto" pitchFamily="34" charset="-120"/>
              </a:rPr>
              <a:t>IMPACT: BYPASSING SECURITY CONTROLS</a:t>
            </a:r>
          </a:p>
          <a:p>
            <a:pPr lvl="1" algn="l">
              <a:lnSpc>
                <a:spcPts val="1832"/>
              </a:lnSpc>
              <a:spcBef>
                <a:spcPts val="208"/>
              </a:spcBef>
              <a:buNone/>
            </a:pPr>
            <a:r>
              <a:rPr lang="en-US" sz="1173" kern="0" spc="35" dirty="0">
                <a:solidFill>
                  <a:srgbClr val="181818">
                    <a:alpha val="80000"/>
                  </a:srgbClr>
                </a:solidFill>
                <a:latin typeface="Roboto" pitchFamily="34" charset="0"/>
                <a:ea typeface="Roboto" pitchFamily="34" charset="-122"/>
                <a:cs typeface="Roboto" pitchFamily="34" charset="-120"/>
              </a:rPr>
              <a:t>The successful exploit allows the attacker to inject a hidden request that the back-end will process as a separate HTTP request, bypassing security checks.</a:t>
            </a:r>
          </a:p>
          <a:p>
            <a:pPr marL="242900" indent="-242900" algn="l">
              <a:lnSpc>
                <a:spcPts val="2040"/>
              </a:lnSpc>
              <a:spcBef>
                <a:spcPts val="1982"/>
              </a:spcBef>
              <a:buSzPct val="100000"/>
              <a:buChar char="•"/>
            </a:pPr>
            <a:r>
              <a:rPr lang="en-US" sz="1512" b="1" kern="0" spc="152" dirty="0">
                <a:solidFill>
                  <a:srgbClr val="181818">
                    <a:alpha val="80000"/>
                  </a:srgbClr>
                </a:solidFill>
                <a:latin typeface="Roboto" pitchFamily="34" charset="0"/>
                <a:ea typeface="Roboto" pitchFamily="34" charset="-122"/>
                <a:cs typeface="Roboto" pitchFamily="34" charset="-120"/>
              </a:rPr>
              <a:t>POTENTIAL IMPACTS</a:t>
            </a:r>
          </a:p>
          <a:p>
            <a:pPr lvl="1" algn="l">
              <a:lnSpc>
                <a:spcPts val="1832"/>
              </a:lnSpc>
              <a:spcBef>
                <a:spcPts val="208"/>
              </a:spcBef>
              <a:buNone/>
            </a:pPr>
            <a:r>
              <a:rPr lang="en-US" sz="1173" kern="0" spc="35" dirty="0">
                <a:solidFill>
                  <a:srgbClr val="181818">
                    <a:alpha val="80000"/>
                  </a:srgbClr>
                </a:solidFill>
                <a:latin typeface="Roboto" pitchFamily="34" charset="0"/>
                <a:ea typeface="Roboto" pitchFamily="34" charset="-122"/>
                <a:cs typeface="Roboto" pitchFamily="34" charset="-120"/>
              </a:rPr>
              <a:t>This can let the attacker steal data or perform actions in another user's session, effectively breaking the normal request isolation on the server.</a:t>
            </a:r>
          </a:p>
          <a:p>
            <a:pPr marL="242900" indent="-242900" algn="l">
              <a:lnSpc>
                <a:spcPts val="2040"/>
              </a:lnSpc>
              <a:spcBef>
                <a:spcPts val="1982"/>
              </a:spcBef>
              <a:buSzPct val="100000"/>
              <a:buChar char="•"/>
            </a:pPr>
            <a:r>
              <a:rPr lang="en-US" sz="1512" b="1" kern="0" spc="152" dirty="0">
                <a:solidFill>
                  <a:srgbClr val="181818">
                    <a:alpha val="80000"/>
                  </a:srgbClr>
                </a:solidFill>
                <a:latin typeface="Roboto" pitchFamily="34" charset="0"/>
                <a:ea typeface="Roboto" pitchFamily="34" charset="-122"/>
                <a:cs typeface="Roboto" pitchFamily="34" charset="-120"/>
              </a:rPr>
              <a:t>REMEDIATION</a:t>
            </a:r>
          </a:p>
          <a:p>
            <a:pPr lvl="1" algn="l">
              <a:lnSpc>
                <a:spcPts val="1832"/>
              </a:lnSpc>
              <a:spcBef>
                <a:spcPts val="208"/>
              </a:spcBef>
              <a:buNone/>
            </a:pPr>
            <a:r>
              <a:rPr lang="en-US" sz="1173" kern="0" spc="35" dirty="0">
                <a:solidFill>
                  <a:srgbClr val="181818">
                    <a:alpha val="80000"/>
                  </a:srgbClr>
                </a:solidFill>
                <a:latin typeface="Roboto" pitchFamily="34" charset="0"/>
                <a:ea typeface="Roboto" pitchFamily="34" charset="-122"/>
                <a:cs typeface="Roboto" pitchFamily="34" charset="-120"/>
              </a:rPr>
              <a:t>Reject or properly handle ambiguous requests, update proxies/servers to the latest versions with known fixes, and ensure the front-end removes one of the headers when both are present.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beautiful_ai_exports/60496361-c1c3-4942-9609-e0c66ca178f4.jpg"/>
          <p:cNvPicPr>
            <a:picLocks noChangeAspect="1"/>
          </p:cNvPicPr>
          <p:nvPr/>
        </p:nvPicPr>
        <p:blipFill>
          <a:blip r:embed="rId3"/>
          <a:srcRect/>
          <a:stretch/>
        </p:blipFill>
        <p:spPr>
          <a:xfrm>
            <a:off x="0" y="0"/>
            <a:ext cx="12192000"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6971"/>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 Key Takeaways</a:t>
            </a:r>
            <a:endParaRPr lang="en-US" dirty="0"/>
          </a:p>
        </p:txBody>
      </p:sp>
      <p:sp>
        <p:nvSpPr>
          <p:cNvPr id="4" name="Object 3"/>
          <p:cNvSpPr/>
          <p:nvPr/>
        </p:nvSpPr>
        <p:spPr>
          <a:xfrm>
            <a:off x="952262" y="1728166"/>
            <a:ext cx="5446938" cy="4260695"/>
          </a:xfrm>
          <a:prstGeom prst="rect">
            <a:avLst/>
          </a:prstGeom>
          <a:noFill/>
        </p:spPr>
        <p:txBody>
          <a:bodyPr wrap="square" lIns="0" tIns="0" rIns="0" bIns="0" rtlCol="0" anchor="t"/>
          <a:lstStyle/>
          <a:p>
            <a:pPr marL="242900" indent="-242900" algn="l">
              <a:lnSpc>
                <a:spcPts val="2167"/>
              </a:lnSpc>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THE ROLE OF AUTOMATED SCANNING (WEBINSPECT) FOR BROAD VULNERABILITY COVERAGE</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Automated WebInspect scans provide speed and broad coverage to rapidly identify and prioritize a wide range of vulnerabilities across the application.</a:t>
            </a:r>
          </a:p>
          <a:p>
            <a:pPr marL="242900" indent="-242900" algn="l">
              <a:lnSpc>
                <a:spcPts val="2167"/>
              </a:lnSpc>
              <a:spcBef>
                <a:spcPts val="2106"/>
              </a:spcBef>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HOW MANUAL PENETRATION TESTING (BURPSUITE) ADDS DEPTH BY UNCOVERING COMPLEX VULNERABILITIES AND VALIDATING FIXES</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Manual BurpSuite testing complements automation by uncovering complex, real-world vulnerabilities through the application of custom techniques, deeper analysis, and validation of remediation strategies.</a:t>
            </a:r>
            <a:endParaRPr lang="en-US" dirty="0"/>
          </a:p>
        </p:txBody>
      </p:sp>
      <p:sp>
        <p:nvSpPr>
          <p:cNvPr id="5" name="Object 4"/>
          <p:cNvSpPr/>
          <p:nvPr/>
        </p:nvSpPr>
        <p:spPr>
          <a:xfrm>
            <a:off x="6284928" y="1728166"/>
            <a:ext cx="5446938" cy="4507824"/>
          </a:xfrm>
          <a:prstGeom prst="rect">
            <a:avLst/>
          </a:prstGeom>
          <a:noFill/>
        </p:spPr>
        <p:txBody>
          <a:bodyPr wrap="square" lIns="0" tIns="0" rIns="0" bIns="0" rtlCol="0" anchor="t"/>
          <a:lstStyle/>
          <a:p>
            <a:pPr marL="242900" indent="-242900" algn="l">
              <a:lnSpc>
                <a:spcPts val="2167"/>
              </a:lnSpc>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REAL-WORLD ATTACK SCENARIOS THROUGH HANDS-ON LABS: CIPHER-CHECK, CLICKJACKING, AND HTTP REQUEST SMUGGLING</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The hands-on labs demonstrate critical risks, such as weak TLS cipher acceptance, clickjacking, and HTTP request smuggling, allowing attendees to learn and practice exploiting these vulnerabilities.</a:t>
            </a:r>
          </a:p>
          <a:p>
            <a:pPr marL="242900" indent="-242900" algn="l">
              <a:lnSpc>
                <a:spcPts val="2167"/>
              </a:lnSpc>
              <a:spcBef>
                <a:spcPts val="2106"/>
              </a:spcBef>
              <a:buSzPct val="100000"/>
              <a:buChar char="•"/>
            </a:pPr>
            <a:r>
              <a:rPr lang="en-US" sz="1607" b="1" kern="0" spc="161" dirty="0">
                <a:solidFill>
                  <a:srgbClr val="181818">
                    <a:alpha val="80000"/>
                  </a:srgbClr>
                </a:solidFill>
                <a:latin typeface="Roboto" pitchFamily="34" charset="0"/>
                <a:ea typeface="Roboto" pitchFamily="34" charset="-122"/>
                <a:cs typeface="Roboto" pitchFamily="34" charset="-120"/>
              </a:rPr>
              <a:t>THE IMPORTANCE OF REMEDIATION STRATEGIES AND COMPENSATING WAF CONTROLS TO PROTECT APPLICATIONS DURING PATCH CYCLES</a:t>
            </a:r>
          </a:p>
          <a:p>
            <a:pPr lvl="1" algn="l">
              <a:lnSpc>
                <a:spcPts val="1947"/>
              </a:lnSpc>
              <a:spcBef>
                <a:spcPts val="221"/>
              </a:spcBef>
              <a:buNone/>
            </a:pPr>
            <a:r>
              <a:rPr lang="en-US" sz="1246" kern="0" spc="38" dirty="0">
                <a:solidFill>
                  <a:srgbClr val="181818">
                    <a:alpha val="80000"/>
                  </a:srgbClr>
                </a:solidFill>
                <a:latin typeface="Roboto" pitchFamily="34" charset="0"/>
                <a:ea typeface="Roboto" pitchFamily="34" charset="-122"/>
                <a:cs typeface="Roboto" pitchFamily="34" charset="-120"/>
              </a:rPr>
              <a:t>Effective remediation requires a layered approach, including WAF compensating controls and secure configurations, to ensure stronger protection while long-term fixes are being applied.</a:t>
            </a:r>
            <a:endParaRPr lang="en-US" dirty="0"/>
          </a:p>
        </p:txBody>
      </p:sp>
      <p:pic>
        <p:nvPicPr>
          <p:cNvPr id="7" name="Picture 6" descr="A close-up of a blue page&#10;&#10;AI-generated content may be incorrect.">
            <a:extLst>
              <a:ext uri="{FF2B5EF4-FFF2-40B4-BE49-F238E27FC236}">
                <a16:creationId xmlns:a16="http://schemas.microsoft.com/office/drawing/2014/main" id="{51699603-0A95-0F09-B3C0-7E110ACF4416}"/>
              </a:ext>
            </a:extLst>
          </p:cNvPr>
          <p:cNvPicPr>
            <a:picLocks noChangeAspect="1"/>
          </p:cNvPicPr>
          <p:nvPr/>
        </p:nvPicPr>
        <p:blipFill>
          <a:blip r:embed="rId5"/>
          <a:stretch>
            <a:fillRect/>
          </a:stretch>
        </p:blipFill>
        <p:spPr>
          <a:xfrm>
            <a:off x="0" y="0"/>
            <a:ext cx="12192000"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TotalTime>
  <Words>1443</Words>
  <Application>Microsoft Office PowerPoint</Application>
  <PresentationFormat>Widescreen</PresentationFormat>
  <Paragraphs>71</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Arial</vt:lpstr>
      <vt:lpstr>Roboto</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#1</dc:title>
  <dc:subject>Untitled #1</dc:subject>
  <dc:creator>Dimitri Baimakov</dc:creator>
  <cp:lastModifiedBy>Baimakov,Dmitriy (il | he, him) (ECCC)</cp:lastModifiedBy>
  <cp:revision>5</cp:revision>
  <dcterms:created xsi:type="dcterms:W3CDTF">2025-08-21T18:47:54Z</dcterms:created>
  <dcterms:modified xsi:type="dcterms:W3CDTF">2025-08-26T06:07:09Z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debc259-eac6-4644-a51c-19d09b75403c_Enabled">
    <vt:lpwstr>true</vt:lpwstr>
  </property>
  <property fmtid="{D5CDD505-2E9C-101B-9397-08002B2CF9AE}" pid="3" name="MSIP_Label_bdebc259-eac6-4644-a51c-19d09b75403c_SetDate">
    <vt:lpwstr>2025-08-26T05:50:35Z</vt:lpwstr>
  </property>
  <property fmtid="{D5CDD505-2E9C-101B-9397-08002B2CF9AE}" pid="4" name="MSIP_Label_bdebc259-eac6-4644-a51c-19d09b75403c_Method">
    <vt:lpwstr>Privileged</vt:lpwstr>
  </property>
  <property fmtid="{D5CDD505-2E9C-101B-9397-08002B2CF9AE}" pid="5" name="MSIP_Label_bdebc259-eac6-4644-a51c-19d09b75403c_Name">
    <vt:lpwstr>UNCLASSIFIED</vt:lpwstr>
  </property>
  <property fmtid="{D5CDD505-2E9C-101B-9397-08002B2CF9AE}" pid="6" name="MSIP_Label_bdebc259-eac6-4644-a51c-19d09b75403c_SiteId">
    <vt:lpwstr>740c5fd3-6e8b-4176-9cc9-454dbe4e62c4</vt:lpwstr>
  </property>
  <property fmtid="{D5CDD505-2E9C-101B-9397-08002B2CF9AE}" pid="7" name="MSIP_Label_bdebc259-eac6-4644-a51c-19d09b75403c_ActionId">
    <vt:lpwstr>e224f27c-34dc-495a-a9e4-fd6c2873b7ec</vt:lpwstr>
  </property>
  <property fmtid="{D5CDD505-2E9C-101B-9397-08002B2CF9AE}" pid="8" name="MSIP_Label_bdebc259-eac6-4644-a51c-19d09b75403c_ContentBits">
    <vt:lpwstr>1</vt:lpwstr>
  </property>
  <property fmtid="{D5CDD505-2E9C-101B-9397-08002B2CF9AE}" pid="9" name="MSIP_Label_bdebc259-eac6-4644-a51c-19d09b75403c_Tag">
    <vt:lpwstr>10, 0, 1, 1</vt:lpwstr>
  </property>
  <property fmtid="{D5CDD505-2E9C-101B-9397-08002B2CF9AE}" pid="10" name="ClassificationContentMarkingHeaderLocations">
    <vt:lpwstr>Office Theme:3</vt:lpwstr>
  </property>
  <property fmtid="{D5CDD505-2E9C-101B-9397-08002B2CF9AE}" pid="11" name="ClassificationContentMarkingHeaderText">
    <vt:lpwstr>NON CLASSIFIÉ - UNCLASSIFIED</vt:lpwstr>
  </property>
</Properties>
</file>